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-30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76F-D414-449D-9BC8-2B87678EA24C}" type="datetimeFigureOut">
              <a:rPr lang="ru-RU" smtClean="0"/>
              <a:t>09.02.15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240C-DEC7-408F-BACE-3E7C55DF9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74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76F-D414-449D-9BC8-2B87678EA24C}" type="datetimeFigureOut">
              <a:rPr lang="ru-RU" smtClean="0"/>
              <a:t>09.02.15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240C-DEC7-408F-BACE-3E7C55DF9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19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76F-D414-449D-9BC8-2B87678EA24C}" type="datetimeFigureOut">
              <a:rPr lang="ru-RU" smtClean="0"/>
              <a:t>09.02.15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240C-DEC7-408F-BACE-3E7C55DF9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76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76F-D414-449D-9BC8-2B87678EA24C}" type="datetimeFigureOut">
              <a:rPr lang="ru-RU" smtClean="0"/>
              <a:t>09.02.15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240C-DEC7-408F-BACE-3E7C55DF9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9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76F-D414-449D-9BC8-2B87678EA24C}" type="datetimeFigureOut">
              <a:rPr lang="ru-RU" smtClean="0"/>
              <a:t>09.02.15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240C-DEC7-408F-BACE-3E7C55DF9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26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76F-D414-449D-9BC8-2B87678EA24C}" type="datetimeFigureOut">
              <a:rPr lang="ru-RU" smtClean="0"/>
              <a:t>09.02.15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240C-DEC7-408F-BACE-3E7C55DF9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39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76F-D414-449D-9BC8-2B87678EA24C}" type="datetimeFigureOut">
              <a:rPr lang="ru-RU" smtClean="0"/>
              <a:t>09.02.15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240C-DEC7-408F-BACE-3E7C55DF9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37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76F-D414-449D-9BC8-2B87678EA24C}" type="datetimeFigureOut">
              <a:rPr lang="ru-RU" smtClean="0"/>
              <a:t>09.02.15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240C-DEC7-408F-BACE-3E7C55DF9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64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76F-D414-449D-9BC8-2B87678EA24C}" type="datetimeFigureOut">
              <a:rPr lang="ru-RU" smtClean="0"/>
              <a:t>09.02.15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240C-DEC7-408F-BACE-3E7C55DF9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8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76F-D414-449D-9BC8-2B87678EA24C}" type="datetimeFigureOut">
              <a:rPr lang="ru-RU" smtClean="0"/>
              <a:t>09.02.15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240C-DEC7-408F-BACE-3E7C55DF9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40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76F-D414-449D-9BC8-2B87678EA24C}" type="datetimeFigureOut">
              <a:rPr lang="ru-RU" smtClean="0"/>
              <a:t>09.02.15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9240C-DEC7-408F-BACE-3E7C55DF9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36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F576F-D414-449D-9BC8-2B87678EA24C}" type="datetimeFigureOut">
              <a:rPr lang="ru-RU" smtClean="0"/>
              <a:t>09.02.15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9240C-DEC7-408F-BACE-3E7C55DF9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83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k.kuk@partner-servic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29901" y="511357"/>
            <a:ext cx="609600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Группа компаний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«ПАРТНЕР-СЕРВИС ХОЛДИНГ»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 charset="0"/>
              </a:rPr>
              <a:t> </a:t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 charset="0"/>
              </a:rPr>
            </a:b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 charset="0"/>
              </a:rPr>
              <a:t/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 charset="0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97824" y="6519446"/>
            <a:ext cx="1138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81805" y="2388794"/>
            <a:ext cx="82273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8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Презентация проекта </a:t>
            </a:r>
            <a:endParaRPr lang="en-US" altLang="ru-RU" sz="4800" b="1" dirty="0" smtClean="0">
              <a:solidFill>
                <a:srgbClr val="1F4E79"/>
              </a:solidFill>
              <a:latin typeface="Times New Roman"/>
              <a:cs typeface="Times New Roman"/>
            </a:endParaRPr>
          </a:p>
          <a:p>
            <a:pPr algn="ctr"/>
            <a:r>
              <a:rPr lang="ru-RU" altLang="ru-RU" sz="48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«Мойка фасадов зданий по технологии </a:t>
            </a:r>
            <a:r>
              <a:rPr lang="en-US" altLang="ru-RU" sz="48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Water Fed Pole</a:t>
            </a:r>
            <a:r>
              <a:rPr lang="ru-RU" altLang="ru-RU" sz="48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»</a:t>
            </a:r>
            <a:endParaRPr lang="ru-RU" altLang="ru-RU" sz="4800" b="1" dirty="0">
              <a:solidFill>
                <a:srgbClr val="1F4E79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4256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7749" y="0"/>
            <a:ext cx="8890233" cy="424445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0"/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Вам нужно помыть фасад вашего здания?</a:t>
            </a:r>
          </a:p>
          <a:p>
            <a:pPr algn="ctr"/>
            <a:r>
              <a:rPr lang="ru-RU" sz="2800" dirty="0" smtClean="0">
                <a:ln w="0"/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Вы уже испытали сложности в решении данной проблемы?</a:t>
            </a:r>
          </a:p>
          <a:p>
            <a:pPr algn="ctr"/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Наша компания предлагает оптимальное решение… </a:t>
            </a:r>
          </a:p>
          <a:p>
            <a:pPr algn="ctr"/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Мойка фасадов с помощью аппаратов высотной мойки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по современной технологии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Water Fed Pole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00545" y="6488668"/>
            <a:ext cx="1138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2015 год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69" y="3941884"/>
            <a:ext cx="4669403" cy="2015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639" y="3980586"/>
            <a:ext cx="4157309" cy="1977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72612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0366" y="808145"/>
            <a:ext cx="5610918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313900" y="543977"/>
            <a:ext cx="54076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WFP (</a:t>
            </a:r>
            <a:r>
              <a:rPr lang="ru-RU" sz="2000" dirty="0" err="1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</a:t>
            </a: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Pole</a:t>
            </a: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это технология профессионального мытья фасадов, окон и остекления до 25 м с «земли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 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новая </a:t>
            </a: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Российского рынка технология, при этом в Европе она успешно применяется уже на протяжении 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лет</a:t>
            </a:r>
            <a:r>
              <a:rPr lang="en-US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Чистый </a:t>
            </a: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фасад – это презентабельный и эффектный внешний облик здания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Чистые вывески, витрины, остекление – это своего рода 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визитная </a:t>
            </a: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компании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0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en-US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WFP </a:t>
            </a:r>
            <a:r>
              <a:rPr lang="ru-RU" sz="20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обеспечивает устранение загрязнений любых типов,  но и более безопасен и экономичен</a:t>
            </a:r>
            <a:r>
              <a:rPr lang="ru-RU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1F4E7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71823" y="6488668"/>
            <a:ext cx="1138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год</a:t>
            </a:r>
          </a:p>
        </p:txBody>
      </p:sp>
    </p:spTree>
    <p:extLst>
      <p:ext uri="{BB962C8B-B14F-4D97-AF65-F5344CB8AC3E}">
        <p14:creationId xmlns:p14="http://schemas.microsoft.com/office/powerpoint/2010/main" val="2813570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3" y="880918"/>
            <a:ext cx="3396796" cy="2264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3" y="3809822"/>
            <a:ext cx="3486268" cy="2126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612943" y="436728"/>
            <a:ext cx="6701900" cy="5816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                      </a:t>
            </a:r>
            <a:r>
              <a:rPr lang="ru-RU" sz="2000" b="1" dirty="0" smtClean="0"/>
              <a:t>   </a:t>
            </a:r>
            <a:r>
              <a:rPr lang="ru-RU" sz="2000" b="1" dirty="0" smtClean="0">
                <a:latin typeface="Times New Roman"/>
                <a:cs typeface="Times New Roman"/>
              </a:rPr>
              <a:t>    </a:t>
            </a:r>
            <a:r>
              <a:rPr lang="ru-RU" sz="20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  Преимущества:</a:t>
            </a:r>
          </a:p>
          <a:p>
            <a:endParaRPr lang="en-US" b="1" dirty="0" smtClean="0"/>
          </a:p>
          <a:p>
            <a:r>
              <a:rPr lang="ru-RU" sz="20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Экономичность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– теперь нет необходимости использования строительных лесов, вышек и промышленных 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альпинистов, проверять наличия необходимых разрешений и сертификатов на работу.</a:t>
            </a:r>
            <a:endParaRPr lang="ru-RU" sz="2000" dirty="0">
              <a:solidFill>
                <a:srgbClr val="1F4E79"/>
              </a:solidFill>
              <a:latin typeface="Times New Roman"/>
              <a:cs typeface="Times New Roman"/>
            </a:endParaRPr>
          </a:p>
          <a:p>
            <a:endParaRPr lang="ru-RU" sz="2000" dirty="0" smtClean="0">
              <a:solidFill>
                <a:srgbClr val="1F4E79"/>
              </a:solidFill>
              <a:latin typeface="Times New Roman"/>
              <a:cs typeface="Times New Roman"/>
            </a:endParaRPr>
          </a:p>
          <a:p>
            <a:r>
              <a:rPr lang="ru-RU"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Качество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 – загрязнения вымываются из швов и стыков. Поэтому стёкла не будут пачкаться и во время дождя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. Также 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з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а 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счет </a:t>
            </a:r>
            <a:r>
              <a:rPr lang="ru-RU" sz="2000" dirty="0" err="1" smtClean="0">
                <a:solidFill>
                  <a:srgbClr val="1F4E79"/>
                </a:solidFill>
                <a:latin typeface="Times New Roman"/>
                <a:cs typeface="Times New Roman"/>
              </a:rPr>
              <a:t>деионизированной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воды после высыхания на 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поверхности, 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она не остается разводов и потеков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.</a:t>
            </a:r>
          </a:p>
          <a:p>
            <a:endParaRPr lang="ru-RU" sz="2000" dirty="0">
              <a:solidFill>
                <a:srgbClr val="1F4E79"/>
              </a:solidFill>
              <a:latin typeface="Times New Roman"/>
              <a:cs typeface="Times New Roman"/>
            </a:endParaRPr>
          </a:p>
          <a:p>
            <a:r>
              <a:rPr lang="ru-RU"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Практичность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 – работы проводятся в удобное для Вас время без остановки рабочего процесса. Мы не загромождаем проезды и проходы, не мешаем клиентам, не 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нарушаем 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ритм работы</a:t>
            </a:r>
            <a:r>
              <a:rPr lang="ru-RU" sz="2000" dirty="0">
                <a:latin typeface="Times New Roman"/>
                <a:cs typeface="Times New Roman"/>
              </a:rPr>
              <a:t>.</a:t>
            </a:r>
            <a:endParaRPr lang="ru-RU" sz="2000" dirty="0" smtClean="0">
              <a:latin typeface="Times New Roman"/>
              <a:cs typeface="Times New Roman"/>
            </a:endParaRPr>
          </a:p>
          <a:p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99034" y="6488668"/>
            <a:ext cx="1138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год</a:t>
            </a:r>
          </a:p>
        </p:txBody>
      </p:sp>
    </p:spTree>
    <p:extLst>
      <p:ext uri="{BB962C8B-B14F-4D97-AF65-F5344CB8AC3E}">
        <p14:creationId xmlns:p14="http://schemas.microsoft.com/office/powerpoint/2010/main" val="2515919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960" y="369616"/>
            <a:ext cx="855714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Бесплатный выезд менеджера для осмотра и оценки объекта. </a:t>
            </a:r>
            <a:endParaRPr lang="en-US" sz="2000" dirty="0" smtClean="0">
              <a:solidFill>
                <a:srgbClr val="1F4E79"/>
              </a:solidFill>
              <a:latin typeface="Times New Roman"/>
              <a:cs typeface="Times New Roman"/>
            </a:endParaRPr>
          </a:p>
          <a:p>
            <a:pPr marL="342900" indent="-342900">
              <a:buFontTx/>
              <a:buAutoNum type="arabicPeriod"/>
            </a:pPr>
            <a:r>
              <a:rPr lang="en-US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C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оставление и согласование 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заявки 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с "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Заказчиком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“ в 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которой отражаются все планируемые виды работ, объемы, 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сроки, используемые материалы.</a:t>
            </a:r>
            <a:endParaRPr lang="en-US" sz="2000" dirty="0" smtClean="0">
              <a:solidFill>
                <a:srgbClr val="1F4E79"/>
              </a:solidFill>
              <a:latin typeface="Times New Roman"/>
              <a:cs typeface="Times New Roman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Заключение 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договора, в котором в обязательном порядке отражаются все права и обязанности 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сторон. В  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приложений 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оформляется график 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выполнения 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работ. Все 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изменения, возникшие в процессе работ отражаются в дополнительном соглашении.</a:t>
            </a:r>
            <a:endParaRPr lang="ru-RU" sz="2000" dirty="0" smtClean="0">
              <a:solidFill>
                <a:srgbClr val="1F4E79"/>
              </a:solidFill>
              <a:latin typeface="Times New Roman"/>
              <a:cs typeface="Times New Roman"/>
            </a:endParaRPr>
          </a:p>
          <a:p>
            <a:pPr marL="342900" indent="-342900">
              <a:buAutoNum type="arabicPeriod"/>
            </a:pP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В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ыполнение 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комплекса 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работ осуществляется  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согласно 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договора под руководством профессионального  менеджера.  Нашей компанией разработана система контроля качества: Рабочая инструкциям -Чек лист -    Технологическая карта - План расстановки - Карта моющих средств 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-- 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Визуализация и маркетинг.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Подписание 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а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кта приемки - </a:t>
            </a:r>
            <a:r>
              <a:rPr lang="ru-RU" sz="2000" dirty="0">
                <a:solidFill>
                  <a:srgbClr val="1F4E79"/>
                </a:solidFill>
                <a:latin typeface="Times New Roman"/>
                <a:cs typeface="Times New Roman"/>
              </a:rPr>
              <a:t>сдачи выполненных 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работ.</a:t>
            </a:r>
            <a:endParaRPr lang="ru-RU" sz="2000" dirty="0">
              <a:solidFill>
                <a:srgbClr val="1F4E79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26923" y="40124"/>
            <a:ext cx="2661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Этапы выполнения</a:t>
            </a:r>
            <a:r>
              <a:rPr lang="ru-RU" b="1" dirty="0" smtClean="0"/>
              <a:t>: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596" y="568756"/>
            <a:ext cx="2590800" cy="1775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168" y="2575620"/>
            <a:ext cx="2523963" cy="1944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130" y="4635894"/>
            <a:ext cx="5590517" cy="20850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26745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6537" y="300251"/>
            <a:ext cx="10044753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  <a:spcBef>
                <a:spcPts val="600"/>
              </a:spcBef>
            </a:pPr>
            <a:r>
              <a:rPr lang="ru-RU"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Результатом </a:t>
            </a:r>
            <a:r>
              <a:rPr lang="ru-RU" sz="20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нашего сотрудничества будет является</a:t>
            </a:r>
          </a:p>
          <a:p>
            <a:pPr algn="ctr">
              <a:lnSpc>
                <a:spcPct val="140000"/>
              </a:lnSpc>
              <a:spcBef>
                <a:spcPts val="600"/>
              </a:spcBef>
            </a:pPr>
            <a:r>
              <a:rPr lang="ru-RU" sz="20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lang="ru-RU"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значительная экономия </a:t>
            </a:r>
            <a:r>
              <a:rPr lang="ru-RU" sz="20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времени </a:t>
            </a:r>
            <a:r>
              <a:rPr lang="ru-RU"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и затрат на </a:t>
            </a:r>
            <a:r>
              <a:rPr lang="ru-RU" sz="2000" b="1" dirty="0" err="1" smtClean="0">
                <a:solidFill>
                  <a:srgbClr val="1F4E79"/>
                </a:solidFill>
                <a:latin typeface="Times New Roman"/>
                <a:cs typeface="Times New Roman"/>
              </a:rPr>
              <a:t>клининг</a:t>
            </a:r>
            <a:r>
              <a:rPr lang="ru-RU" sz="20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 фасадов зданий</a:t>
            </a:r>
            <a:r>
              <a:rPr lang="ru-RU"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 (</a:t>
            </a:r>
            <a:r>
              <a:rPr lang="ru-RU" sz="20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до 50 % сокращаются расходы по отношению с другими методами).</a:t>
            </a:r>
            <a:r>
              <a:rPr lang="ru-RU" sz="20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</a:p>
          <a:p>
            <a:pPr algn="ctr">
              <a:lnSpc>
                <a:spcPct val="140000"/>
              </a:lnSpc>
              <a:spcBef>
                <a:spcPts val="600"/>
              </a:spcBef>
            </a:pPr>
            <a:r>
              <a:rPr lang="ru-RU" sz="20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Благодаря </a:t>
            </a:r>
            <a:r>
              <a:rPr lang="ru-RU"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этой технологии стоимость наших услуг составляет всего от 45 рублей за квадратный </a:t>
            </a:r>
            <a:r>
              <a:rPr lang="ru-RU" sz="20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метр</a:t>
            </a:r>
            <a:r>
              <a:rPr lang="ru-RU"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 </a:t>
            </a:r>
            <a:r>
              <a:rPr lang="ru-RU"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в зависимости от сложности фасада </a:t>
            </a:r>
            <a:r>
              <a:rPr lang="ru-RU" sz="20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здания.</a:t>
            </a:r>
            <a:endParaRPr lang="ru-RU" sz="2000" b="1" dirty="0">
              <a:solidFill>
                <a:srgbClr val="1F4E79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40000"/>
              </a:lnSpc>
              <a:spcBef>
                <a:spcPts val="600"/>
              </a:spcBef>
            </a:pPr>
            <a:r>
              <a:rPr lang="ru-RU" sz="2000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Компания «Партнер-Сервис Холдинг» может </a:t>
            </a:r>
            <a:r>
              <a:rPr lang="ru-RU" sz="2000" b="1" dirty="0">
                <a:solidFill>
                  <a:srgbClr val="1F4E79"/>
                </a:solidFill>
                <a:latin typeface="Times New Roman"/>
                <a:cs typeface="Times New Roman"/>
              </a:rPr>
              <a:t>гарантировать не только высокое качество работ, но и оперативность их выполнения!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40061" y="6488668"/>
            <a:ext cx="1138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2015 год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07401" y="3915206"/>
            <a:ext cx="4844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1F4E79"/>
                </a:solidFill>
                <a:latin typeface="Times New Roman"/>
                <a:cs typeface="Times New Roman"/>
              </a:rPr>
              <a:t>Спасибо за внимание !</a:t>
            </a:r>
            <a:endParaRPr lang="ru-RU" sz="3600" dirty="0">
              <a:solidFill>
                <a:srgbClr val="1F4E79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9441" y="4861565"/>
            <a:ext cx="10345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F4E79"/>
                </a:solidFill>
                <a:latin typeface="Times New Roman"/>
                <a:cs typeface="Times New Roman"/>
              </a:rPr>
              <a:t>Возникли вопросы? Обращайтесь</a:t>
            </a:r>
            <a:r>
              <a:rPr lang="ru-RU" b="1" dirty="0" smtClean="0">
                <a:solidFill>
                  <a:srgbClr val="1F4E79"/>
                </a:solidFill>
                <a:latin typeface="Times New Roman"/>
                <a:cs typeface="Times New Roman"/>
              </a:rPr>
              <a:t>:</a:t>
            </a:r>
          </a:p>
          <a:p>
            <a:endParaRPr lang="ru-RU" dirty="0">
              <a:solidFill>
                <a:srgbClr val="1F4E79"/>
              </a:solidFill>
              <a:latin typeface="Times New Roman"/>
              <a:cs typeface="Times New Roman"/>
            </a:endParaRPr>
          </a:p>
          <a:p>
            <a:r>
              <a:rPr lang="ru-RU" dirty="0">
                <a:solidFill>
                  <a:srgbClr val="1F4E79"/>
                </a:solidFill>
                <a:latin typeface="Times New Roman"/>
                <a:cs typeface="Times New Roman"/>
              </a:rPr>
              <a:t>      Позвоните нам по телефону +7-988-897-82-10 или напишите </a:t>
            </a:r>
            <a:r>
              <a:rPr lang="en-US" u="sng" dirty="0">
                <a:solidFill>
                  <a:srgbClr val="1F4E79"/>
                </a:solidFill>
                <a:latin typeface="Times New Roman"/>
                <a:cs typeface="Times New Roman"/>
                <a:hlinkClick r:id="rId2"/>
              </a:rPr>
              <a:t>k</a:t>
            </a:r>
            <a:r>
              <a:rPr lang="ru-RU" u="sng" dirty="0">
                <a:solidFill>
                  <a:srgbClr val="1F4E79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lang="en-US" u="sng" dirty="0" err="1">
                <a:solidFill>
                  <a:srgbClr val="1F4E79"/>
                </a:solidFill>
                <a:latin typeface="Times New Roman"/>
                <a:cs typeface="Times New Roman"/>
                <a:hlinkClick r:id="rId2"/>
              </a:rPr>
              <a:t>kuk</a:t>
            </a:r>
            <a:r>
              <a:rPr lang="ru-RU" u="sng" dirty="0">
                <a:solidFill>
                  <a:srgbClr val="1F4E79"/>
                </a:solidFill>
                <a:latin typeface="Times New Roman"/>
                <a:cs typeface="Times New Roman"/>
                <a:hlinkClick r:id="rId2"/>
              </a:rPr>
              <a:t>@</a:t>
            </a:r>
            <a:r>
              <a:rPr lang="en-US" u="sng" dirty="0">
                <a:solidFill>
                  <a:srgbClr val="1F4E79"/>
                </a:solidFill>
                <a:latin typeface="Times New Roman"/>
                <a:cs typeface="Times New Roman"/>
                <a:hlinkClick r:id="rId2"/>
              </a:rPr>
              <a:t>partner</a:t>
            </a:r>
            <a:r>
              <a:rPr lang="ru-RU" u="sng" dirty="0">
                <a:solidFill>
                  <a:srgbClr val="1F4E79"/>
                </a:solidFill>
                <a:latin typeface="Times New Roman"/>
                <a:cs typeface="Times New Roman"/>
                <a:hlinkClick r:id="rId2"/>
              </a:rPr>
              <a:t>-</a:t>
            </a:r>
            <a:r>
              <a:rPr lang="en-US" u="sng" dirty="0">
                <a:solidFill>
                  <a:srgbClr val="1F4E79"/>
                </a:solidFill>
                <a:latin typeface="Times New Roman"/>
                <a:cs typeface="Times New Roman"/>
                <a:hlinkClick r:id="rId2"/>
              </a:rPr>
              <a:t>service</a:t>
            </a:r>
            <a:r>
              <a:rPr lang="ru-RU" u="sng" dirty="0">
                <a:solidFill>
                  <a:srgbClr val="1F4E79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lang="en-US" u="sng" dirty="0">
                <a:solidFill>
                  <a:srgbClr val="1F4E79"/>
                </a:solidFill>
                <a:latin typeface="Times New Roman"/>
                <a:cs typeface="Times New Roman"/>
                <a:hlinkClick r:id="rId2"/>
              </a:rPr>
              <a:t>org</a:t>
            </a:r>
            <a:r>
              <a:rPr lang="ru-RU" dirty="0">
                <a:solidFill>
                  <a:srgbClr val="1F4E79"/>
                </a:solidFill>
                <a:latin typeface="Times New Roman"/>
                <a:cs typeface="Times New Roman"/>
              </a:rPr>
              <a:t>. </a:t>
            </a:r>
            <a:endParaRPr lang="ru-RU" dirty="0" smtClean="0">
              <a:solidFill>
                <a:srgbClr val="1F4E79"/>
              </a:solidFill>
              <a:latin typeface="Times New Roman"/>
              <a:cs typeface="Times New Roman"/>
            </a:endParaRPr>
          </a:p>
          <a:p>
            <a:r>
              <a:rPr lang="ru-RU" dirty="0">
                <a:solidFill>
                  <a:srgbClr val="1F4E79"/>
                </a:solidFill>
                <a:latin typeface="Times New Roman"/>
                <a:cs typeface="Times New Roman"/>
              </a:rPr>
              <a:t>Мы </a:t>
            </a:r>
            <a:r>
              <a:rPr lang="ru-RU" dirty="0" smtClean="0">
                <a:solidFill>
                  <a:srgbClr val="1F4E79"/>
                </a:solidFill>
                <a:latin typeface="Times New Roman"/>
                <a:cs typeface="Times New Roman"/>
              </a:rPr>
              <a:t>с удовольствием проконсультируем и ответим </a:t>
            </a:r>
            <a:r>
              <a:rPr lang="ru-RU" dirty="0">
                <a:solidFill>
                  <a:srgbClr val="1F4E79"/>
                </a:solidFill>
                <a:latin typeface="Times New Roman"/>
                <a:cs typeface="Times New Roman"/>
              </a:rPr>
              <a:t>на все ваши вопросы </a:t>
            </a:r>
            <a:r>
              <a:rPr lang="ru-RU" dirty="0" smtClean="0">
                <a:solidFill>
                  <a:srgbClr val="1F4E79"/>
                </a:solidFill>
                <a:latin typeface="Times New Roman"/>
                <a:cs typeface="Times New Roman"/>
              </a:rPr>
              <a:t>в оперативном режиме.</a:t>
            </a:r>
            <a:endParaRPr lang="ru-RU" dirty="0">
              <a:solidFill>
                <a:srgbClr val="1F4E79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9919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1024</TotalTime>
  <Words>471</Words>
  <Application>Microsoft Macintosh PowerPoint</Application>
  <PresentationFormat>Другой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Tatyana</cp:lastModifiedBy>
  <cp:revision>36</cp:revision>
  <dcterms:created xsi:type="dcterms:W3CDTF">2015-02-04T10:31:50Z</dcterms:created>
  <dcterms:modified xsi:type="dcterms:W3CDTF">2015-02-09T15:18:57Z</dcterms:modified>
</cp:coreProperties>
</file>